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4" roundtripDataSignature="AMtx7miADOIH9vmUFjUXx8tl8PRyPnj2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9f8c417697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8" name="Google Shape;98;g29f8c41769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9fb5641e53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7" name="Google Shape;107;g29fb5641e53_0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7" name="Google Shape;11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9fb5641e53_0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6" name="Google Shape;126;g29fb5641e53_0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a02c7d65bc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7" name="Google Shape;137;g2a02c7d65bc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7" name="Google Shape;14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6" name="Google Shape;156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3" name="Google Shape;163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.jpg"/><Relationship Id="rId5" Type="http://schemas.openxmlformats.org/officeDocument/2006/relationships/hyperlink" Target="mailto:st099003@student.spbu.ru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2.png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mailto:st099003@student.spbu.ru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/>
        </p:nvSpPr>
        <p:spPr>
          <a:xfrm>
            <a:off x="2112133" y="4740784"/>
            <a:ext cx="7886700" cy="18492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</a:pPr>
            <a:br>
              <a:rPr b="1" i="0" lang="en-US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Anastasiia Iusupova, Saint Petersburg State University</a:t>
            </a:r>
            <a:br>
              <a:rPr b="0" i="0" lang="en-US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b="0" i="0" sz="2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</a:pPr>
            <a:br>
              <a:rPr b="0" i="0" lang="en-US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25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.2023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4th Collaboration Meeting of the BM@N Experiment at the NICA Facility" id="89" name="Google Shape;8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24875" y="500694"/>
            <a:ext cx="2541098" cy="1423017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 txBox="1"/>
          <p:nvPr/>
        </p:nvSpPr>
        <p:spPr>
          <a:xfrm>
            <a:off x="921973" y="2922394"/>
            <a:ext cx="10267020" cy="149904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Interactive Visualization of Simulation and Experimental Event Data for BM@N</a:t>
            </a:r>
            <a:endParaRPr b="1" i="0" sz="4600" u="none" cap="none" strike="noStrike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940558" y="1474639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Calibri"/>
              <a:buNone/>
            </a:pPr>
            <a:r>
              <a:rPr b="1" i="0" lang="en-US" sz="2400" u="none" cap="none" strike="noStrik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11th Collaboration Meeting of the BM@N Experiment at the NICA Facility</a:t>
            </a:r>
            <a:endParaRPr b="0" i="0" sz="2400" u="none" cap="none" strike="noStrike">
              <a:solidFill>
                <a:srgbClr val="C55A1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2" name="Google Shape;92;p1"/>
          <p:cNvCxnSpPr/>
          <p:nvPr/>
        </p:nvCxnSpPr>
        <p:spPr>
          <a:xfrm>
            <a:off x="3532744" y="2650782"/>
            <a:ext cx="495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3" name="Google Shape;93;p1"/>
          <p:cNvCxnSpPr/>
          <p:nvPr/>
        </p:nvCxnSpPr>
        <p:spPr>
          <a:xfrm>
            <a:off x="3513694" y="4603407"/>
            <a:ext cx="495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https://pr.spbu.ru/images/simvolika/new_head/block_eng.jpg" id="94" name="Google Shape;94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66694" y="785989"/>
            <a:ext cx="2416518" cy="834078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"/>
          <p:cNvSpPr txBox="1"/>
          <p:nvPr/>
        </p:nvSpPr>
        <p:spPr>
          <a:xfrm>
            <a:off x="3873272" y="5548754"/>
            <a:ext cx="4364421" cy="5181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en-US" sz="2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st099003@student.spbu.ru</a:t>
            </a: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9f8c417697_0_0"/>
          <p:cNvSpPr/>
          <p:nvPr/>
        </p:nvSpPr>
        <p:spPr>
          <a:xfrm>
            <a:off x="1184375" y="6156450"/>
            <a:ext cx="6310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1 – Detector geometry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hierarchy structure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g29f8c417697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962" y="705037"/>
            <a:ext cx="7629325" cy="5282273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g29f8c417697_0_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3" name="Google Shape;103;g29f8c417697_0_0"/>
          <p:cNvSpPr txBox="1"/>
          <p:nvPr>
            <p:ph type="title"/>
          </p:nvPr>
        </p:nvSpPr>
        <p:spPr>
          <a:xfrm>
            <a:off x="981222" y="5267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Previous results</a:t>
            </a:r>
            <a:endParaRPr/>
          </a:p>
        </p:txBody>
      </p:sp>
      <p:sp>
        <p:nvSpPr>
          <p:cNvPr id="104" name="Google Shape;104;g29f8c417697_0_0"/>
          <p:cNvSpPr txBox="1"/>
          <p:nvPr>
            <p:ph idx="1" type="body"/>
          </p:nvPr>
        </p:nvSpPr>
        <p:spPr>
          <a:xfrm>
            <a:off x="8154300" y="1378375"/>
            <a:ext cx="3655800" cy="49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/>
              <a:t>Virtual Reality (VR) simulates the user’s physical presence in a virtual environment</a:t>
            </a:r>
            <a:endParaRPr sz="2200"/>
          </a:p>
          <a:p>
            <a:pPr indent="-228600" lvl="0" marL="2286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/>
              <a:t>The detector geometry was exported to Unity using GDML macro for converting GDML into a C# script for import into Unity</a:t>
            </a:r>
            <a:endParaRPr sz="2200"/>
          </a:p>
          <a:p>
            <a:pPr indent="-228600" lvl="0" marL="2286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The paper “Geometry import into virtual reality visualization engine for HEP experiments at BM@N” is at the second stage of review in Nuclear Inst. and Methods in Physics Research, A</a:t>
            </a:r>
            <a:endParaRPr sz="2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9fb5641e53_0_11"/>
          <p:cNvSpPr/>
          <p:nvPr/>
        </p:nvSpPr>
        <p:spPr>
          <a:xfrm>
            <a:off x="5011425" y="5139325"/>
            <a:ext cx="6342300" cy="8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Transferred geometry of the BM@N experiment in Unty and its inner content (updated for geometry version 8)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g29fb5641e53_0_11"/>
          <p:cNvSpPr txBox="1"/>
          <p:nvPr>
            <p:ph type="title"/>
          </p:nvPr>
        </p:nvSpPr>
        <p:spPr>
          <a:xfrm>
            <a:off x="736771" y="8440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View of imported geometry</a:t>
            </a:r>
            <a:endParaRPr/>
          </a:p>
        </p:txBody>
      </p:sp>
      <p:sp>
        <p:nvSpPr>
          <p:cNvPr id="111" name="Google Shape;111;g29fb5641e53_0_1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/>
              <a:t>3</a:t>
            </a:r>
            <a:endParaRPr/>
          </a:p>
        </p:txBody>
      </p:sp>
      <p:pic>
        <p:nvPicPr>
          <p:cNvPr id="112" name="Google Shape;112;g29fb5641e53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775" y="1139825"/>
            <a:ext cx="4443601" cy="258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g29fb5641e53_0_11"/>
          <p:cNvPicPr preferRelativeResize="0"/>
          <p:nvPr/>
        </p:nvPicPr>
        <p:blipFill rotWithShape="1">
          <a:blip r:embed="rId4">
            <a:alphaModFix/>
          </a:blip>
          <a:srcRect b="4575" l="9786" r="2516" t="23482"/>
          <a:stretch/>
        </p:blipFill>
        <p:spPr>
          <a:xfrm>
            <a:off x="736775" y="3720450"/>
            <a:ext cx="4274651" cy="24799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g29fb5641e53_0_11"/>
          <p:cNvPicPr preferRelativeResize="0"/>
          <p:nvPr/>
        </p:nvPicPr>
        <p:blipFill rotWithShape="1">
          <a:blip r:embed="rId5">
            <a:alphaModFix/>
          </a:blip>
          <a:srcRect b="10405" l="9016" r="11334" t="9492"/>
          <a:stretch/>
        </p:blipFill>
        <p:spPr>
          <a:xfrm>
            <a:off x="5011375" y="1139825"/>
            <a:ext cx="6342425" cy="350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Export events, tracks, and points from simulation</a:t>
            </a:r>
            <a:endParaRPr/>
          </a:p>
        </p:txBody>
      </p:sp>
      <p:sp>
        <p:nvSpPr>
          <p:cNvPr id="120" name="Google Shape;12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21" name="Google Shape;12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3975" y="1780038"/>
            <a:ext cx="6365102" cy="32979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9"/>
          <p:cNvSpPr/>
          <p:nvPr/>
        </p:nvSpPr>
        <p:spPr>
          <a:xfrm>
            <a:off x="5767375" y="4972000"/>
            <a:ext cx="5801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–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Tracks and hits imported to Unity (1000 events)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9"/>
          <p:cNvSpPr txBox="1"/>
          <p:nvPr>
            <p:ph idx="1" type="body"/>
          </p:nvPr>
        </p:nvSpPr>
        <p:spPr>
          <a:xfrm>
            <a:off x="957300" y="1690825"/>
            <a:ext cx="9886200" cy="44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19558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80"/>
              <a:buChar char="•"/>
            </a:pPr>
            <a:r>
              <a:rPr lang="en-US" sz="2280"/>
              <a:t>Event includes:</a:t>
            </a:r>
            <a:endParaRPr sz="2280"/>
          </a:p>
          <a:p>
            <a:pPr indent="-37338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80"/>
              <a:buChar char="•"/>
            </a:pPr>
            <a:r>
              <a:rPr lang="en-US" sz="1940"/>
              <a:t>event ID data,</a:t>
            </a:r>
            <a:endParaRPr sz="1940"/>
          </a:p>
          <a:p>
            <a:pPr indent="-37338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80"/>
              <a:buChar char="•"/>
            </a:pPr>
            <a:r>
              <a:rPr lang="en-US" sz="1940"/>
              <a:t>vertex,</a:t>
            </a:r>
            <a:endParaRPr sz="1940"/>
          </a:p>
          <a:p>
            <a:pPr indent="-37338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80"/>
              <a:buChar char="•"/>
            </a:pPr>
            <a:r>
              <a:rPr lang="en-US" sz="1940"/>
              <a:t>tracks</a:t>
            </a:r>
            <a:endParaRPr sz="1940"/>
          </a:p>
          <a:p>
            <a:pPr indent="-20193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80"/>
              <a:buChar char="•"/>
            </a:pPr>
            <a:r>
              <a:rPr lang="en-US" sz="2280"/>
              <a:t>Track includes:</a:t>
            </a:r>
            <a:endParaRPr sz="2280"/>
          </a:p>
          <a:p>
            <a:pPr indent="-37338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80"/>
              <a:buChar char="•"/>
            </a:pPr>
            <a:r>
              <a:rPr lang="en-US" sz="1940"/>
              <a:t>track ID data,</a:t>
            </a:r>
            <a:endParaRPr sz="1940"/>
          </a:p>
          <a:p>
            <a:pPr indent="-37338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80"/>
              <a:buChar char="•"/>
            </a:pPr>
            <a:r>
              <a:rPr lang="en-US" sz="1940"/>
              <a:t>mother ID,</a:t>
            </a:r>
            <a:endParaRPr sz="1940"/>
          </a:p>
          <a:p>
            <a:pPr indent="-37338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80"/>
              <a:buChar char="•"/>
            </a:pPr>
            <a:r>
              <a:rPr lang="en-US" sz="1940"/>
              <a:t>vertex,</a:t>
            </a:r>
            <a:endParaRPr sz="1940"/>
          </a:p>
          <a:p>
            <a:pPr indent="-37338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80"/>
              <a:buChar char="•"/>
            </a:pPr>
            <a:r>
              <a:rPr lang="en-US" sz="1940"/>
              <a:t>PDG (Particle Data Group) code,</a:t>
            </a:r>
            <a:endParaRPr sz="1940"/>
          </a:p>
          <a:p>
            <a:pPr indent="-37338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80"/>
              <a:buChar char="•"/>
            </a:pPr>
            <a:r>
              <a:rPr lang="en-US" sz="1940"/>
              <a:t>Start time</a:t>
            </a:r>
            <a:endParaRPr sz="1940"/>
          </a:p>
          <a:p>
            <a:pPr indent="-37338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80"/>
              <a:buChar char="•"/>
            </a:pPr>
            <a:r>
              <a:rPr lang="en-US" sz="1940"/>
              <a:t>points</a:t>
            </a:r>
            <a:endParaRPr sz="1940"/>
          </a:p>
          <a:p>
            <a:pPr indent="-37338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80"/>
              <a:buChar char="•"/>
            </a:pPr>
            <a:r>
              <a:rPr lang="en-US" sz="2280"/>
              <a:t>Point includes:</a:t>
            </a:r>
            <a:endParaRPr sz="2280"/>
          </a:p>
          <a:p>
            <a:pPr indent="-37338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80"/>
              <a:buChar char="•"/>
            </a:pPr>
            <a:r>
              <a:rPr lang="en-US" sz="1940"/>
              <a:t>position,</a:t>
            </a:r>
            <a:endParaRPr sz="1940"/>
          </a:p>
          <a:p>
            <a:pPr indent="-37338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80"/>
              <a:buChar char="•"/>
            </a:pPr>
            <a:r>
              <a:rPr lang="en-US" sz="1940"/>
              <a:t>out position,</a:t>
            </a:r>
            <a:endParaRPr sz="1940"/>
          </a:p>
          <a:p>
            <a:pPr indent="-37338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80"/>
              <a:buChar char="•"/>
            </a:pPr>
            <a:r>
              <a:rPr lang="en-US" sz="1940"/>
              <a:t>length from start,</a:t>
            </a:r>
            <a:endParaRPr sz="1940"/>
          </a:p>
          <a:p>
            <a:pPr indent="-37338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80"/>
              <a:buChar char="•"/>
            </a:pPr>
            <a:r>
              <a:rPr lang="en-US" sz="1940"/>
              <a:t>point ID,</a:t>
            </a:r>
            <a:endParaRPr sz="1940"/>
          </a:p>
          <a:p>
            <a:pPr indent="-37338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80"/>
              <a:buChar char="•"/>
            </a:pPr>
            <a:r>
              <a:rPr lang="en-US" sz="1940"/>
              <a:t>detector type,</a:t>
            </a:r>
            <a:endParaRPr sz="1940"/>
          </a:p>
          <a:p>
            <a:pPr indent="-37338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80"/>
              <a:buChar char="•"/>
            </a:pPr>
            <a:r>
              <a:rPr lang="en-US" sz="1940"/>
              <a:t>time of flight</a:t>
            </a:r>
            <a:endParaRPr sz="194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9fb5641e53_0_2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Export tracks  and points from reconstruction: global track</a:t>
            </a:r>
            <a:endParaRPr/>
          </a:p>
        </p:txBody>
      </p:sp>
      <p:sp>
        <p:nvSpPr>
          <p:cNvPr id="129" name="Google Shape;129;g29fb5641e53_0_26"/>
          <p:cNvSpPr txBox="1"/>
          <p:nvPr>
            <p:ph idx="1" type="body"/>
          </p:nvPr>
        </p:nvSpPr>
        <p:spPr>
          <a:xfrm>
            <a:off x="838200" y="1690825"/>
            <a:ext cx="6149700" cy="14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XYZ start coordinates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Tx and Tz start data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Qp </a:t>
            </a:r>
            <a:r>
              <a:rPr lang="en-US"/>
              <a:t>start</a:t>
            </a:r>
            <a:endParaRPr/>
          </a:p>
        </p:txBody>
      </p:sp>
      <p:sp>
        <p:nvSpPr>
          <p:cNvPr id="130" name="Google Shape;130;g29fb5641e53_0_2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1" name="Google Shape;131;g29fb5641e53_0_26"/>
          <p:cNvPicPr preferRelativeResize="0"/>
          <p:nvPr/>
        </p:nvPicPr>
        <p:blipFill rotWithShape="1">
          <a:blip r:embed="rId3">
            <a:alphaModFix/>
          </a:blip>
          <a:srcRect b="0" l="0" r="0" t="1097"/>
          <a:stretch/>
        </p:blipFill>
        <p:spPr>
          <a:xfrm>
            <a:off x="6186725" y="1534625"/>
            <a:ext cx="5167074" cy="2892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g29fb5641e53_0_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70775" y="3165925"/>
            <a:ext cx="4975575" cy="308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g29fb5641e53_0_26"/>
          <p:cNvSpPr/>
          <p:nvPr/>
        </p:nvSpPr>
        <p:spPr>
          <a:xfrm>
            <a:off x="6626900" y="5878558"/>
            <a:ext cx="4565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– Bmn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global track imported to Unity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g29fb5641e53_0_26"/>
          <p:cNvSpPr txBox="1"/>
          <p:nvPr/>
        </p:nvSpPr>
        <p:spPr>
          <a:xfrm>
            <a:off x="838200" y="3165925"/>
            <a:ext cx="6149700" cy="16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21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XYZ end coordinates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Tx  and Tz end data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Qp end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a02c7d65bc_0_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Export tracks  and points from reconstruction: </a:t>
            </a:r>
            <a:r>
              <a:rPr lang="en-US"/>
              <a:t>points</a:t>
            </a:r>
            <a:endParaRPr/>
          </a:p>
        </p:txBody>
      </p:sp>
      <p:sp>
        <p:nvSpPr>
          <p:cNvPr id="140" name="Google Shape;140;g2a02c7d65bc_0_8"/>
          <p:cNvSpPr txBox="1"/>
          <p:nvPr>
            <p:ph idx="1" type="body"/>
          </p:nvPr>
        </p:nvSpPr>
        <p:spPr>
          <a:xfrm>
            <a:off x="838200" y="5140225"/>
            <a:ext cx="6149700" cy="12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XYZ start coordinates</a:t>
            </a:r>
            <a:endParaRPr/>
          </a:p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Tx and Tz start data</a:t>
            </a:r>
            <a:endParaRPr/>
          </a:p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Qp start</a:t>
            </a:r>
            <a:endParaRPr/>
          </a:p>
        </p:txBody>
      </p:sp>
      <p:sp>
        <p:nvSpPr>
          <p:cNvPr id="141" name="Google Shape;141;g2a02c7d65bc_0_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2" name="Google Shape;142;g2a02c7d65bc_0_8"/>
          <p:cNvSpPr/>
          <p:nvPr/>
        </p:nvSpPr>
        <p:spPr>
          <a:xfrm>
            <a:off x="3813138" y="4770933"/>
            <a:ext cx="4565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–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Exported events data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g2a02c7d65bc_0_8"/>
          <p:cNvSpPr txBox="1"/>
          <p:nvPr/>
        </p:nvSpPr>
        <p:spPr>
          <a:xfrm>
            <a:off x="5034900" y="5140225"/>
            <a:ext cx="6318900" cy="12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26543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XYZ end coordinates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6543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Tx  and Tz end data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6543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Qp end</a:t>
            </a:r>
            <a:endParaRPr/>
          </a:p>
        </p:txBody>
      </p:sp>
      <p:pic>
        <p:nvPicPr>
          <p:cNvPr id="144" name="Google Shape;144;g2a02c7d65bc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4550" y="1608025"/>
            <a:ext cx="5627049" cy="3162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093125"/>
            <a:ext cx="10050552" cy="446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8"/>
          <p:cNvSpPr txBox="1"/>
          <p:nvPr>
            <p:ph idx="1" type="body"/>
          </p:nvPr>
        </p:nvSpPr>
        <p:spPr>
          <a:xfrm>
            <a:off x="838200" y="5312830"/>
            <a:ext cx="105156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45720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S</a:t>
            </a:r>
            <a:r>
              <a:rPr lang="en-US"/>
              <a:t>imulated and detected points are correspond</a:t>
            </a:r>
            <a:endParaRPr/>
          </a:p>
        </p:txBody>
      </p:sp>
      <p:sp>
        <p:nvSpPr>
          <p:cNvPr id="151" name="Google Shape;151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2" name="Google Shape;152;p8"/>
          <p:cNvSpPr txBox="1"/>
          <p:nvPr/>
        </p:nvSpPr>
        <p:spPr>
          <a:xfrm>
            <a:off x="1002550" y="4367325"/>
            <a:ext cx="658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Fig. 6 - </a:t>
            </a:r>
            <a:r>
              <a:rPr lang="en-US"/>
              <a:t>For some detectors there is a bias for both simulated and detected points</a:t>
            </a:r>
            <a:endParaRPr/>
          </a:p>
        </p:txBody>
      </p:sp>
      <p:sp>
        <p:nvSpPr>
          <p:cNvPr id="153" name="Google Shape;153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/>
              <a:t>Comparison of simulated and reconstructed data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/>
              <a:t> point and track data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Future work</a:t>
            </a:r>
            <a:endParaRPr/>
          </a:p>
        </p:txBody>
      </p:sp>
      <p:sp>
        <p:nvSpPr>
          <p:cNvPr id="159" name="Google Shape;159;p12"/>
          <p:cNvSpPr txBox="1"/>
          <p:nvPr>
            <p:ph idx="1" type="body"/>
          </p:nvPr>
        </p:nvSpPr>
        <p:spPr>
          <a:xfrm>
            <a:off x="838200" y="1558975"/>
            <a:ext cx="10515600" cy="31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31140" lvl="0" marL="2286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40"/>
              <a:buChar char="•"/>
            </a:pPr>
            <a:r>
              <a:rPr lang="en-US" sz="2440"/>
              <a:t>GUI elements: object selection and manipulation</a:t>
            </a:r>
            <a:endParaRPr sz="2440"/>
          </a:p>
          <a:p>
            <a:pPr indent="-231140" lvl="0" marL="2286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440"/>
              <a:buChar char="•"/>
            </a:pPr>
            <a:r>
              <a:rPr lang="en-US" sz="2440"/>
              <a:t>Displaying information about events, particles:</a:t>
            </a:r>
            <a:endParaRPr sz="2440"/>
          </a:p>
          <a:p>
            <a:pPr indent="-383540" lvl="1" marL="9144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440"/>
              <a:buChar char="•"/>
            </a:pPr>
            <a:r>
              <a:rPr lang="en-US" sz="2440"/>
              <a:t>Particle mass, energy</a:t>
            </a:r>
            <a:endParaRPr sz="2440"/>
          </a:p>
          <a:p>
            <a:pPr indent="-383540" lvl="1" marL="9144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440"/>
              <a:buChar char="•"/>
            </a:pPr>
            <a:r>
              <a:rPr lang="en-US" sz="2440"/>
              <a:t>Tome of flights</a:t>
            </a:r>
            <a:endParaRPr sz="2440"/>
          </a:p>
          <a:p>
            <a:pPr indent="-383540" lvl="1" marL="9144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440"/>
              <a:buChar char="•"/>
            </a:pPr>
            <a:r>
              <a:rPr lang="en-US" sz="2440"/>
              <a:t>Additional information</a:t>
            </a:r>
            <a:r>
              <a:rPr lang="en-US" sz="2440"/>
              <a:t> </a:t>
            </a:r>
            <a:endParaRPr sz="2440"/>
          </a:p>
          <a:p>
            <a:pPr indent="-231140" lvl="0" marL="2286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440"/>
              <a:buChar char="•"/>
            </a:pPr>
            <a:r>
              <a:rPr lang="en-US" sz="2440"/>
              <a:t>Process </a:t>
            </a:r>
            <a:r>
              <a:rPr lang="en-US" sz="2440"/>
              <a:t>animation</a:t>
            </a:r>
            <a:endParaRPr sz="2440"/>
          </a:p>
          <a:p>
            <a:pPr indent="-231140" lvl="0" marL="2286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440"/>
              <a:buChar char="•"/>
            </a:pPr>
            <a:r>
              <a:rPr lang="en-US" sz="2440"/>
              <a:t>Tracks </a:t>
            </a:r>
            <a:r>
              <a:rPr lang="en-US" sz="2440"/>
              <a:t>hierarchy</a:t>
            </a:r>
            <a:r>
              <a:rPr lang="en-US" sz="2440"/>
              <a:t> </a:t>
            </a:r>
            <a:r>
              <a:rPr lang="en-US" sz="2440"/>
              <a:t>visualization</a:t>
            </a:r>
            <a:endParaRPr sz="2440"/>
          </a:p>
          <a:p>
            <a:pPr indent="-231140" lvl="0" marL="2286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440"/>
              <a:buChar char="•"/>
            </a:pPr>
            <a:r>
              <a:rPr lang="en-US" sz="2440"/>
              <a:t>Integration with BmnROOT environment </a:t>
            </a:r>
            <a:endParaRPr sz="2440"/>
          </a:p>
        </p:txBody>
      </p:sp>
      <p:sp>
        <p:nvSpPr>
          <p:cNvPr id="160" name="Google Shape;160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3"/>
          <p:cNvSpPr txBox="1"/>
          <p:nvPr>
            <p:ph type="title"/>
          </p:nvPr>
        </p:nvSpPr>
        <p:spPr>
          <a:xfrm>
            <a:off x="838200" y="2750973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Thank you for the attention!</a:t>
            </a:r>
            <a:endParaRPr/>
          </a:p>
        </p:txBody>
      </p:sp>
      <p:sp>
        <p:nvSpPr>
          <p:cNvPr id="166" name="Google Shape;166;p13"/>
          <p:cNvSpPr txBox="1"/>
          <p:nvPr>
            <p:ph idx="1" type="body"/>
          </p:nvPr>
        </p:nvSpPr>
        <p:spPr>
          <a:xfrm>
            <a:off x="838200" y="3817450"/>
            <a:ext cx="10044900" cy="25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Anastasiia Iusupova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st099003@student.spbu.ru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Работа выполнена при поддержке Программы целевого финансирования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500"/>
              <a:t>научно-исследовательских работ научных групп, сотрудничающих в рамках мегапроекта «Комплекс NICA»</a:t>
            </a:r>
            <a:r>
              <a:rPr lang="en-US" sz="1400"/>
              <a:t> </a:t>
            </a:r>
            <a:endParaRPr sz="1400"/>
          </a:p>
        </p:txBody>
      </p:sp>
      <p:sp>
        <p:nvSpPr>
          <p:cNvPr id="167" name="Google Shape;167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4th Collaboration Meeting of the BM@N Experiment at the NICA Facility" id="168" name="Google Shape;168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24875" y="500694"/>
            <a:ext cx="2541098" cy="1423017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3"/>
          <p:cNvSpPr txBox="1"/>
          <p:nvPr/>
        </p:nvSpPr>
        <p:spPr>
          <a:xfrm>
            <a:off x="940558" y="1474639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Calibri"/>
              <a:buNone/>
            </a:pPr>
            <a:r>
              <a:rPr b="1" lang="en-US" sz="2400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11</a:t>
            </a:r>
            <a:r>
              <a:rPr b="1" i="0" lang="en-US" sz="2400" u="none" cap="none" strike="noStrik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th Collaboration Meeting </a:t>
            </a:r>
            <a:br>
              <a:rPr b="0" i="0" lang="en-US" sz="2400" u="none" cap="none" strike="noStrik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-US" sz="2400" u="none" cap="none" strike="noStrik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of  the BM@N Experiment at the NICA Facility</a:t>
            </a:r>
            <a:endParaRPr b="0" i="0" sz="2400" u="none" cap="none" strike="noStrike">
              <a:solidFill>
                <a:srgbClr val="C55A1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https://pr.spbu.ru/images/simvolika/new_head/block_eng.jpg" id="170" name="Google Shape;170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466694" y="785989"/>
            <a:ext cx="2416518" cy="8340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2022-09-12T10:21:14Z</dcterms:created>
  <dc:creator>Юсупова Анастасия Юрьевна</dc:creator>
</cp:coreProperties>
</file>